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4" r:id="rId7"/>
    <p:sldId id="262" r:id="rId8"/>
    <p:sldId id="263" r:id="rId9"/>
    <p:sldId id="266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CFA1-97B9-46B4-84D3-4330FC430C8B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3A90-0183-4819-B82E-F1BA36C8C4A4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CFA1-97B9-46B4-84D3-4330FC430C8B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3A90-0183-4819-B82E-F1BA36C8C4A4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CFA1-97B9-46B4-84D3-4330FC430C8B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3A90-0183-4819-B82E-F1BA36C8C4A4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CFA1-97B9-46B4-84D3-4330FC430C8B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3A90-0183-4819-B82E-F1BA36C8C4A4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CFA1-97B9-46B4-84D3-4330FC430C8B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3A90-0183-4819-B82E-F1BA36C8C4A4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CFA1-97B9-46B4-84D3-4330FC430C8B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3A90-0183-4819-B82E-F1BA36C8C4A4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CFA1-97B9-46B4-84D3-4330FC430C8B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3A90-0183-4819-B82E-F1BA36C8C4A4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CFA1-97B9-46B4-84D3-4330FC430C8B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3A90-0183-4819-B82E-F1BA36C8C4A4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CFA1-97B9-46B4-84D3-4330FC430C8B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3A90-0183-4819-B82E-F1BA36C8C4A4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CFA1-97B9-46B4-84D3-4330FC430C8B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3A90-0183-4819-B82E-F1BA36C8C4A4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CFA1-97B9-46B4-84D3-4330FC430C8B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3A90-0183-4819-B82E-F1BA36C8C4A4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FFECFA1-97B9-46B4-84D3-4330FC430C8B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2673A90-0183-4819-B82E-F1BA36C8C4A4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0%D1%80%D1%96%D1%81%D1%82%D0%BE%D1%82%D0%B5%D0%BB%D1%8C" TargetMode="External"/><Relationship Id="rId7" Type="http://schemas.openxmlformats.org/officeDocument/2006/relationships/image" Target="../media/image25.jpeg"/><Relationship Id="rId2" Type="http://schemas.openxmlformats.org/officeDocument/2006/relationships/hyperlink" Target="http://uk.wikipedia.org/wiki/%D0%93%D1%80%D0%B5%D1%86%D1%8C%D0%BA%D0%B0_%D0%BC%D0%BE%D0%B2%D0%B0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785794"/>
            <a:ext cx="7566114" cy="28632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Підліткові</a:t>
            </a:r>
            <a:r>
              <a:rPr lang="ru-RU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8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компанії</a:t>
            </a:r>
            <a:r>
              <a:rPr lang="ru-RU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br>
              <a:rPr lang="ru-RU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8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Протидія</a:t>
            </a:r>
            <a:r>
              <a:rPr lang="ru-RU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8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агресії</a:t>
            </a:r>
            <a:r>
              <a:rPr lang="ru-RU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 </a:t>
            </a:r>
            <a:r>
              <a:rPr lang="ru-RU" sz="48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підліткових</a:t>
            </a:r>
            <a:r>
              <a:rPr lang="ru-RU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8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компаніях</a:t>
            </a:r>
            <a:r>
              <a:rPr lang="ru-RU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5" name="Рисунок 4" descr="Кумиры 90-ых 20 лет спустя. &quot; Бесплатно онлайн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3214686"/>
            <a:ext cx="3071834" cy="224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омпания Априори готовит необычный корпоративны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714752"/>
            <a:ext cx="292895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://im0-tub-ua.yandex.net/i?id=3e287473fb19bd0cbf62182fd45cb8a8-62-144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3929066"/>
            <a:ext cx="2214578" cy="25717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00042"/>
            <a:ext cx="8183880" cy="857256"/>
          </a:xfrm>
        </p:spPr>
        <p:txBody>
          <a:bodyPr>
            <a:noAutofit/>
          </a:bodyPr>
          <a:lstStyle/>
          <a:p>
            <a:pPr algn="ctr"/>
            <a:r>
              <a:rPr lang="uk-UA" sz="4800" dirty="0" smtClean="0"/>
              <a:t>Агресія 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1643050"/>
            <a:ext cx="3931920" cy="4214842"/>
          </a:xfrm>
        </p:spPr>
        <p:txBody>
          <a:bodyPr/>
          <a:lstStyle/>
          <a:p>
            <a:pPr>
              <a:buNone/>
            </a:pPr>
            <a:r>
              <a:rPr lang="uk-UA" sz="2800" b="1" dirty="0" smtClean="0">
                <a:solidFill>
                  <a:srgbClr val="FF0000"/>
                </a:solidFill>
              </a:rPr>
              <a:t>Причини:</a:t>
            </a:r>
          </a:p>
          <a:p>
            <a:r>
              <a:rPr lang="uk-UA" dirty="0" smtClean="0"/>
              <a:t>Невихованість</a:t>
            </a:r>
          </a:p>
          <a:p>
            <a:r>
              <a:rPr lang="uk-UA" dirty="0" smtClean="0"/>
              <a:t>Жорстокість</a:t>
            </a:r>
          </a:p>
          <a:p>
            <a:r>
              <a:rPr lang="uk-UA" dirty="0" smtClean="0"/>
              <a:t>Неадекватна самооцінка</a:t>
            </a:r>
          </a:p>
          <a:p>
            <a:r>
              <a:rPr lang="uk-UA" dirty="0" smtClean="0"/>
              <a:t>Хизування своїми можливостями</a:t>
            </a:r>
          </a:p>
          <a:p>
            <a:r>
              <a:rPr lang="uk-UA" dirty="0" smtClean="0"/>
              <a:t>Заздрощі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1643050"/>
            <a:ext cx="3931920" cy="4214842"/>
          </a:xfrm>
        </p:spPr>
        <p:txBody>
          <a:bodyPr/>
          <a:lstStyle/>
          <a:p>
            <a:pPr>
              <a:buNone/>
            </a:pPr>
            <a:r>
              <a:rPr lang="uk-UA" sz="2800" b="1" dirty="0" smtClean="0">
                <a:solidFill>
                  <a:srgbClr val="FF0000"/>
                </a:solidFill>
              </a:rPr>
              <a:t>Протидія агресії:</a:t>
            </a:r>
          </a:p>
          <a:p>
            <a:r>
              <a:rPr lang="uk-UA" dirty="0" smtClean="0"/>
              <a:t>Відсутність підтримки агресії</a:t>
            </a:r>
          </a:p>
          <a:p>
            <a:r>
              <a:rPr lang="uk-UA" dirty="0" smtClean="0"/>
              <a:t>Власна думка</a:t>
            </a:r>
          </a:p>
          <a:p>
            <a:r>
              <a:rPr lang="uk-UA" dirty="0" smtClean="0"/>
              <a:t>Підтримка потерпілого</a:t>
            </a:r>
          </a:p>
          <a:p>
            <a:r>
              <a:rPr lang="uk-UA" dirty="0" smtClean="0"/>
              <a:t>Повідомлення дорослим, </a:t>
            </a:r>
            <a:r>
              <a:rPr lang="uk-UA" dirty="0" err="1" smtClean="0"/>
              <a:t>”Службі</a:t>
            </a:r>
            <a:r>
              <a:rPr lang="uk-UA" dirty="0" smtClean="0"/>
              <a:t> </a:t>
            </a:r>
            <a:r>
              <a:rPr lang="uk-UA" dirty="0" err="1" smtClean="0"/>
              <a:t>довіри”</a:t>
            </a:r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Домашнє завдання </a:t>
            </a:r>
          </a:p>
          <a:p>
            <a:pPr marL="0" indent="0">
              <a:buNone/>
            </a:pPr>
            <a:endParaRPr lang="uk-UA" dirty="0" smtClean="0"/>
          </a:p>
          <a:p>
            <a:r>
              <a:rPr lang="uk-UA" sz="2000" dirty="0" smtClean="0"/>
              <a:t>Опрацювати параграф 21,22, виконати письмово завдання 6 ст. 103 підручника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13274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072074"/>
            <a:ext cx="8183880" cy="973034"/>
          </a:xfrm>
        </p:spPr>
        <p:txBody>
          <a:bodyPr>
            <a:noAutofit/>
          </a:bodyPr>
          <a:lstStyle/>
          <a:p>
            <a:pPr algn="ctr"/>
            <a:r>
              <a:rPr lang="uk-UA" sz="7200" b="1" i="1" dirty="0" smtClean="0"/>
              <a:t>Група людей</a:t>
            </a:r>
            <a:endParaRPr lang="ru-RU" sz="7200" b="1" i="1" dirty="0"/>
          </a:p>
        </p:txBody>
      </p:sp>
      <p:pic>
        <p:nvPicPr>
          <p:cNvPr id="14338" name="Picture 2" descr="http://im1-tub-ua.yandex.net/i?id=272c704b93f179da83202ca80ad88757-133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3000396" cy="2000264"/>
          </a:xfrm>
          <a:prstGeom prst="rect">
            <a:avLst/>
          </a:prstGeom>
          <a:noFill/>
        </p:spPr>
      </p:pic>
      <p:pic>
        <p:nvPicPr>
          <p:cNvPr id="14340" name="Picture 4" descr="Американские подростки (American Teen) - Кадр #7428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286124"/>
            <a:ext cx="2914918" cy="1933562"/>
          </a:xfrm>
          <a:prstGeom prst="rect">
            <a:avLst/>
          </a:prstGeom>
          <a:noFill/>
        </p:spPr>
      </p:pic>
      <p:pic>
        <p:nvPicPr>
          <p:cNvPr id="14342" name="Picture 6" descr="http://im2-tub-ua.yandex.net/i?id=99df82bd02a023c94ccf1ddbd05d8384-66-144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286124"/>
            <a:ext cx="2000250" cy="1428750"/>
          </a:xfrm>
          <a:prstGeom prst="rect">
            <a:avLst/>
          </a:prstGeom>
          <a:noFill/>
        </p:spPr>
      </p:pic>
      <p:pic>
        <p:nvPicPr>
          <p:cNvPr id="14344" name="Picture 8" descr="http://im0-tub-ua.yandex.net/i?id=b50ef45e62b281a055aacccd7e4bb8a7-117-144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3929066"/>
            <a:ext cx="2143125" cy="1428750"/>
          </a:xfrm>
          <a:prstGeom prst="rect">
            <a:avLst/>
          </a:prstGeom>
          <a:noFill/>
        </p:spPr>
      </p:pic>
      <p:pic>
        <p:nvPicPr>
          <p:cNvPr id="14346" name="Picture 10" descr="Лунинец, новости ПО * ОО &quot;БелАПДИиМИ&quot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714356"/>
            <a:ext cx="4086494" cy="1928826"/>
          </a:xfrm>
          <a:prstGeom prst="rect">
            <a:avLst/>
          </a:prstGeom>
          <a:noFill/>
        </p:spPr>
      </p:pic>
      <p:pic>
        <p:nvPicPr>
          <p:cNvPr id="14348" name="Picture 12" descr="Итоги летней работы с трудными подростками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14612" y="2500306"/>
            <a:ext cx="2253375" cy="14477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642918"/>
            <a:ext cx="7772400" cy="2286016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chemeClr val="accent1"/>
                </a:solidFill>
              </a:rPr>
              <a:t>Причини, що об'єднують людей в групи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2244298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  Дружба </a:t>
            </a:r>
          </a:p>
          <a:p>
            <a:pPr algn="l">
              <a:buFont typeface="Arial" pitchFamily="34" charset="0"/>
              <a:buChar char="•"/>
            </a:pP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  Спільні  інтереси</a:t>
            </a:r>
          </a:p>
          <a:p>
            <a:pPr algn="l">
              <a:buFont typeface="Arial" pitchFamily="34" charset="0"/>
              <a:buChar char="•"/>
            </a:pP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  Спілкування</a:t>
            </a:r>
          </a:p>
          <a:p>
            <a:pPr algn="l">
              <a:buFont typeface="Arial" pitchFamily="34" charset="0"/>
              <a:buChar char="•"/>
            </a:pP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  Отримання певного суспільного статусу</a:t>
            </a:r>
          </a:p>
          <a:p>
            <a:pPr algn="l">
              <a:buFont typeface="Arial" pitchFamily="34" charset="0"/>
              <a:buChar char="•"/>
            </a:pP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  Посилення влади</a:t>
            </a:r>
          </a:p>
          <a:p>
            <a:pPr algn="l">
              <a:buFont typeface="Arial" pitchFamily="34" charset="0"/>
              <a:buChar char="•"/>
            </a:pP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  Досягнення певних цілей</a:t>
            </a:r>
          </a:p>
          <a:p>
            <a:pPr algn="l">
              <a:buFont typeface="Arial" pitchFamily="34" charset="0"/>
              <a:buChar char="•"/>
            </a:pP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  Задоволення потреби в безпеці, самоповазі</a:t>
            </a:r>
          </a:p>
          <a:p>
            <a:pPr algn="l">
              <a:buFont typeface="Arial" pitchFamily="34" charset="0"/>
              <a:buChar char="•"/>
            </a:pP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388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00B050"/>
                </a:solidFill>
              </a:rPr>
              <a:t>Сторони приналежності</a:t>
            </a:r>
            <a:br>
              <a:rPr lang="uk-UA" dirty="0" smtClean="0">
                <a:solidFill>
                  <a:srgbClr val="00B050"/>
                </a:solidFill>
              </a:rPr>
            </a:br>
            <a:r>
              <a:rPr lang="uk-UA" dirty="0" smtClean="0">
                <a:solidFill>
                  <a:srgbClr val="00B050"/>
                </a:solidFill>
              </a:rPr>
              <a:t> людини до групи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07224" y="1428736"/>
            <a:ext cx="3964776" cy="571504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chemeClr val="accent1"/>
                </a:solidFill>
              </a:rPr>
              <a:t>Позитивні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52169" y="1428736"/>
            <a:ext cx="3848921" cy="571504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accent1"/>
                </a:solidFill>
              </a:rPr>
              <a:t>Негативні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607224" y="2071678"/>
            <a:ext cx="3893338" cy="4000528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Спілкування</a:t>
            </a:r>
          </a:p>
          <a:p>
            <a:r>
              <a:rPr lang="uk-UA" dirty="0" smtClean="0"/>
              <a:t>Підтримка</a:t>
            </a:r>
          </a:p>
          <a:p>
            <a:r>
              <a:rPr lang="uk-UA" dirty="0" smtClean="0"/>
              <a:t>Схвалення</a:t>
            </a:r>
          </a:p>
          <a:p>
            <a:r>
              <a:rPr lang="uk-UA" dirty="0" smtClean="0"/>
              <a:t>Допомога</a:t>
            </a:r>
          </a:p>
          <a:p>
            <a:r>
              <a:rPr lang="uk-UA" dirty="0" smtClean="0"/>
              <a:t>Впевненість у собі</a:t>
            </a:r>
          </a:p>
          <a:p>
            <a:r>
              <a:rPr lang="uk-UA" dirty="0" smtClean="0"/>
              <a:t>Позбавлення самотності</a:t>
            </a:r>
          </a:p>
          <a:p>
            <a:r>
              <a:rPr lang="uk-UA" dirty="0" smtClean="0"/>
              <a:t>Почуття колективізму</a:t>
            </a:r>
          </a:p>
          <a:p>
            <a:r>
              <a:rPr lang="uk-UA" dirty="0" smtClean="0"/>
              <a:t>Вирішення  проблем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652169" y="2071678"/>
            <a:ext cx="3777483" cy="4000528"/>
          </a:xfrm>
        </p:spPr>
        <p:txBody>
          <a:bodyPr>
            <a:normAutofit/>
          </a:bodyPr>
          <a:lstStyle/>
          <a:p>
            <a:r>
              <a:rPr lang="uk-UA" dirty="0" smtClean="0"/>
              <a:t>Підпорядкування та залежність від інших</a:t>
            </a:r>
          </a:p>
          <a:p>
            <a:r>
              <a:rPr lang="uk-UA" dirty="0" smtClean="0"/>
              <a:t>Обмеження самостійності</a:t>
            </a:r>
          </a:p>
          <a:p>
            <a:r>
              <a:rPr lang="uk-UA" dirty="0" smtClean="0"/>
              <a:t>Пригнічення  почуття індивідуальності</a:t>
            </a:r>
          </a:p>
          <a:p>
            <a:r>
              <a:rPr lang="uk-UA" dirty="0" smtClean="0"/>
              <a:t>Моральне  та фізичне насильство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183880" cy="15716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uk-UA" b="1" dirty="0" smtClean="0">
                <a:solidFill>
                  <a:srgbClr val="FF0000"/>
                </a:solidFill>
              </a:rPr>
              <a:t>Компанія </a:t>
            </a:r>
            <a:r>
              <a:rPr lang="uk-UA" dirty="0" smtClean="0">
                <a:solidFill>
                  <a:srgbClr val="0070C0"/>
                </a:solidFill>
              </a:rPr>
              <a:t>– товариство, об’єднання людей в певну групу з метою проведення дозвілля.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6386" name="Picture 2" descr="http://im3-tub-ua.yandex.net/i?id=c9641464b474095259bfcfaa18929834-73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571744"/>
            <a:ext cx="2286016" cy="1714512"/>
          </a:xfrm>
          <a:prstGeom prst="rect">
            <a:avLst/>
          </a:prstGeom>
          <a:noFill/>
        </p:spPr>
      </p:pic>
      <p:pic>
        <p:nvPicPr>
          <p:cNvPr id="16388" name="Picture 4" descr="Группа подростков - Подростки девочки - Подростки - Самые красивые и прикольные - Фотки картинки анимаш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4357694"/>
            <a:ext cx="3333752" cy="2216945"/>
          </a:xfrm>
          <a:prstGeom prst="rect">
            <a:avLst/>
          </a:prstGeom>
          <a:noFill/>
        </p:spPr>
      </p:pic>
      <p:pic>
        <p:nvPicPr>
          <p:cNvPr id="16390" name="Picture 6" descr="http://im2-tub-ua.yandex.net/i?id=7a2cfe404083b74cc46fbedc50f4ebee-122-144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2571744"/>
            <a:ext cx="2643206" cy="162627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00035" y="2000241"/>
            <a:ext cx="307183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Дружня 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43504" y="2000240"/>
            <a:ext cx="321470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Небезпечна 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57554" y="3857628"/>
            <a:ext cx="2714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000" b="1" cap="all" dirty="0" smtClean="0">
                <a:ln w="9000" cmpd="sng">
                  <a:solidFill>
                    <a:srgbClr val="4E854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4E8542">
                        <a:shade val="20000"/>
                        <a:satMod val="245000"/>
                      </a:srgbClr>
                    </a:gs>
                    <a:gs pos="43000">
                      <a:srgbClr val="4E8542">
                        <a:satMod val="255000"/>
                      </a:srgbClr>
                    </a:gs>
                    <a:gs pos="48000">
                      <a:srgbClr val="4E8542">
                        <a:shade val="85000"/>
                        <a:satMod val="255000"/>
                      </a:srgbClr>
                    </a:gs>
                    <a:gs pos="100000">
                      <a:srgbClr val="4E854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Недружня </a:t>
            </a:r>
            <a:endParaRPr lang="ru-RU" sz="2000" b="1" cap="all" dirty="0">
              <a:ln w="9000" cmpd="sng">
                <a:solidFill>
                  <a:srgbClr val="4E854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4E8542">
                      <a:shade val="20000"/>
                      <a:satMod val="245000"/>
                    </a:srgbClr>
                  </a:gs>
                  <a:gs pos="43000">
                    <a:srgbClr val="4E8542">
                      <a:satMod val="255000"/>
                    </a:srgbClr>
                  </a:gs>
                  <a:gs pos="48000">
                    <a:srgbClr val="4E8542">
                      <a:shade val="85000"/>
                      <a:satMod val="255000"/>
                    </a:srgbClr>
                  </a:gs>
                  <a:gs pos="100000">
                    <a:srgbClr val="4E854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500042"/>
            <a:ext cx="8183880" cy="928694"/>
          </a:xfrm>
        </p:spPr>
        <p:txBody>
          <a:bodyPr>
            <a:no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Увага !</a:t>
            </a:r>
            <a:br>
              <a:rPr lang="uk-UA" b="1" dirty="0" smtClean="0">
                <a:solidFill>
                  <a:srgbClr val="FF0000"/>
                </a:solidFill>
              </a:rPr>
            </a:br>
            <a:r>
              <a:rPr lang="uk-UA" b="1" dirty="0" smtClean="0">
                <a:solidFill>
                  <a:srgbClr val="FF0000"/>
                </a:solidFill>
              </a:rPr>
              <a:t>Небезпечні компанії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Philip Morris заинтересовался мнением подростк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2"/>
            <a:ext cx="3722714" cy="1973475"/>
          </a:xfrm>
          <a:prstGeom prst="rect">
            <a:avLst/>
          </a:prstGeom>
          <a:noFill/>
        </p:spPr>
      </p:pic>
      <p:pic>
        <p:nvPicPr>
          <p:cNvPr id="4100" name="Picture 4" descr="Как россияне котэ Дорофея искали - Темы - TOP.oprf.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571612"/>
            <a:ext cx="3317512" cy="2162536"/>
          </a:xfrm>
          <a:prstGeom prst="rect">
            <a:avLst/>
          </a:prstGeom>
          <a:noFill/>
        </p:spPr>
      </p:pic>
      <p:pic>
        <p:nvPicPr>
          <p:cNvPr id="4102" name="Picture 6" descr="Вне СПб - Gazeta.Sp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1" y="3658881"/>
            <a:ext cx="3714776" cy="2841952"/>
          </a:xfrm>
          <a:prstGeom prst="rect">
            <a:avLst/>
          </a:prstGeom>
          <a:noFill/>
        </p:spPr>
      </p:pic>
      <p:pic>
        <p:nvPicPr>
          <p:cNvPr id="4104" name="Picture 8" descr="Как отмечают милиционеры, в период отбытия наказания, не связанного с лишением свободы (при условно-досрочном освобождении, осуж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3982624"/>
            <a:ext cx="3357586" cy="2518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714356"/>
            <a:ext cx="8183880" cy="5072098"/>
          </a:xfrm>
        </p:spPr>
        <p:txBody>
          <a:bodyPr>
            <a:normAutofit fontScale="90000"/>
          </a:bodyPr>
          <a:lstStyle/>
          <a:p>
            <a:r>
              <a:rPr lang="uk-UA" dirty="0" err="1" smtClean="0">
                <a:solidFill>
                  <a:srgbClr val="FF0000"/>
                </a:solidFill>
              </a:rPr>
              <a:t>Колектив</a:t>
            </a:r>
            <a:r>
              <a:rPr lang="uk-UA" dirty="0" err="1" smtClean="0">
                <a:solidFill>
                  <a:srgbClr val="00B050"/>
                </a:solidFill>
              </a:rPr>
              <a:t>—відносно</a:t>
            </a:r>
            <a:r>
              <a:rPr lang="uk-UA" dirty="0" smtClean="0">
                <a:solidFill>
                  <a:srgbClr val="00B050"/>
                </a:solidFill>
              </a:rPr>
              <a:t> компактна соціальна група, об'єднуюча людей, зайнятих рішенням конкретної суспільної задачі, що поєднує інтереси індивіда і суспільства і заснований на спільності цілей, принципах співпраці, ціннісних орієнтацій і норм діяльності</a:t>
            </a: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0-tub-ua.yandex.net/i?id=066edcca5a1775ce055e6fc3bebe2a06-06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4286280" cy="3000396"/>
          </a:xfrm>
          <a:prstGeom prst="rect">
            <a:avLst/>
          </a:prstGeom>
          <a:noFill/>
        </p:spPr>
      </p:pic>
      <p:pic>
        <p:nvPicPr>
          <p:cNvPr id="19462" name="Picture 6" descr="Тренинг на сплочение: задачи, упражнения. Тренинги, курсы и семинары в Минск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382230"/>
            <a:ext cx="4143404" cy="2970937"/>
          </a:xfrm>
          <a:prstGeom prst="rect">
            <a:avLst/>
          </a:prstGeom>
          <a:noFill/>
        </p:spPr>
      </p:pic>
      <p:pic>
        <p:nvPicPr>
          <p:cNvPr id="19464" name="Picture 8" descr="http://im2-tub-ua.yandex.net/i?id=a3785967d0009e45234bc260cbb889a5-48-144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57166"/>
            <a:ext cx="4143404" cy="3143272"/>
          </a:xfrm>
          <a:prstGeom prst="rect">
            <a:avLst/>
          </a:prstGeom>
          <a:noFill/>
        </p:spPr>
      </p:pic>
      <p:pic>
        <p:nvPicPr>
          <p:cNvPr id="19466" name="Picture 10" descr="http://im1-tub-ua.yandex.net/i?id=faf3c3d6060df37d73541f9409ac1571-70-144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500438"/>
            <a:ext cx="4214842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err="1" smtClean="0"/>
              <a:t>Синергія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/>
          </a:bodyPr>
          <a:lstStyle/>
          <a:p>
            <a:r>
              <a:rPr lang="ru-RU" u="sng" dirty="0" smtClean="0"/>
              <a:t> </a:t>
            </a:r>
            <a:r>
              <a:rPr lang="uk-UA" sz="2000" u="sng" dirty="0" smtClean="0"/>
              <a:t>(від</a:t>
            </a:r>
            <a:r>
              <a:rPr lang="ru-RU" sz="2000" u="sng" dirty="0" smtClean="0"/>
              <a:t> </a:t>
            </a:r>
            <a:r>
              <a:rPr lang="uk-UA" sz="2000" dirty="0" err="1" smtClean="0">
                <a:hlinkClick r:id="rId2" tooltip="Грецька мова"/>
              </a:rPr>
              <a:t>грец</a:t>
            </a:r>
            <a:r>
              <a:rPr lang="uk-UA" sz="2000" dirty="0" smtClean="0">
                <a:hlinkClick r:id="rId2" tooltip="Грецька мова"/>
              </a:rPr>
              <a:t>.</a:t>
            </a:r>
            <a:r>
              <a:rPr lang="ru-RU" sz="2000" u="sng" dirty="0" smtClean="0"/>
              <a:t> </a:t>
            </a:r>
            <a:r>
              <a:rPr lang="el-GR" sz="2000" i="1" dirty="0" smtClean="0"/>
              <a:t>συνεργία Synergos</a:t>
            </a:r>
            <a:r>
              <a:rPr lang="ru-RU" sz="2000" dirty="0" smtClean="0"/>
              <a:t> </a:t>
            </a:r>
            <a:r>
              <a:rPr lang="uk-UA" sz="2000" dirty="0" smtClean="0"/>
              <a:t>— (</a:t>
            </a:r>
            <a:r>
              <a:rPr lang="ru-RU" sz="2000" dirty="0" err="1" smtClean="0"/>
              <a:t>syn</a:t>
            </a:r>
            <a:r>
              <a:rPr lang="uk-UA" sz="2000" dirty="0" smtClean="0"/>
              <a:t>) разом; (</a:t>
            </a:r>
            <a:r>
              <a:rPr lang="ru-RU" sz="2000" dirty="0" err="1" smtClean="0"/>
              <a:t>ergos</a:t>
            </a:r>
            <a:r>
              <a:rPr lang="uk-UA" sz="2000" dirty="0" smtClean="0"/>
              <a:t>) діючий, дія)</a:t>
            </a:r>
            <a:r>
              <a:rPr lang="ru-RU" sz="2000" dirty="0" smtClean="0"/>
              <a:t> </a:t>
            </a:r>
            <a:r>
              <a:rPr lang="uk-UA" sz="2000" dirty="0" smtClean="0"/>
              <a:t>— це сумарний ефект, який полягає у тому, що при взаємодії двох або більше факторів їх дія суттєво переважає ефект кожного окремого компонента у вигляді простої їх суми</a:t>
            </a:r>
            <a:r>
              <a:rPr lang="uk-UA" dirty="0" smtClean="0"/>
              <a:t>.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 smtClean="0"/>
              <a:t>Ціле більше простої суми своїх частин (</a:t>
            </a:r>
            <a:r>
              <a:rPr lang="uk-UA" u="sng" dirty="0" err="1" smtClean="0">
                <a:hlinkClick r:id="rId3" tooltip="Арістотель"/>
              </a:rPr>
              <a:t>Арістотель</a:t>
            </a:r>
            <a:r>
              <a:rPr lang="uk-UA" dirty="0" smtClean="0"/>
              <a:t>)</a:t>
            </a:r>
            <a:endParaRPr lang="ru-RU" dirty="0" smtClean="0"/>
          </a:p>
          <a:p>
            <a:r>
              <a:rPr lang="uk-UA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http://im2-tub-ua.yandex.net/i?id=6e8138a4b55547b6f6ad41ab8e702549-117-144&amp;n=2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428868"/>
            <a:ext cx="23526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istemasignos.com.ar/sistema_signos/iu/fotos/gran/sinergia-526664517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3929067"/>
            <a:ext cx="242889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шестеренки - Stock Illustration Vladimir Jankovic #36471391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3929066"/>
            <a:ext cx="221457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Октябрь 2013 Психо-кафе &quot;Заводной Апельсин&quot;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28926" y="2357430"/>
            <a:ext cx="2643206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188</TotalTime>
  <Words>160</Words>
  <Application>Microsoft Office PowerPoint</Application>
  <PresentationFormat>Екран (4:3)</PresentationFormat>
  <Paragraphs>50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5" baseType="lpstr">
      <vt:lpstr>Arial</vt:lpstr>
      <vt:lpstr>Verdana</vt:lpstr>
      <vt:lpstr>Wingdings 2</vt:lpstr>
      <vt:lpstr>Аспект</vt:lpstr>
      <vt:lpstr>Підліткові компанії. Протидія агресії в підліткових компаніях </vt:lpstr>
      <vt:lpstr>Презентація PowerPoint</vt:lpstr>
      <vt:lpstr>Причини, що об'єднують людей в групи</vt:lpstr>
      <vt:lpstr>Сторони приналежності  людини до групи</vt:lpstr>
      <vt:lpstr> Компанія – товариство, об’єднання людей в певну групу з метою проведення дозвілля.</vt:lpstr>
      <vt:lpstr>Увага ! Небезпечні компанії</vt:lpstr>
      <vt:lpstr>Колектив—відносно компактна соціальна група, об'єднуюча людей, зайнятих рішенням конкретної суспільної задачі, що поєднує інтереси індивіда і суспільства і заснований на спільності цілей, принципах співпраці, ціннісних орієнтацій і норм діяльності </vt:lpstr>
      <vt:lpstr>Презентація PowerPoint</vt:lpstr>
      <vt:lpstr>Синергія </vt:lpstr>
      <vt:lpstr>Агресія </vt:lpstr>
      <vt:lpstr>Презентація PowerPoint</vt:lpstr>
    </vt:vector>
  </TitlesOfParts>
  <Company>KOMP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Підліткові компанії. Протидія агресії в підліткових компаніях</dc:title>
  <dc:creator>Misha</dc:creator>
  <cp:lastModifiedBy>Gambyrger</cp:lastModifiedBy>
  <cp:revision>19</cp:revision>
  <dcterms:created xsi:type="dcterms:W3CDTF">2015-02-15T17:53:54Z</dcterms:created>
  <dcterms:modified xsi:type="dcterms:W3CDTF">2020-03-16T14:17:27Z</dcterms:modified>
</cp:coreProperties>
</file>